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72" r:id="rId3"/>
    <p:sldId id="346" r:id="rId4"/>
    <p:sldId id="259" r:id="rId5"/>
    <p:sldId id="257" r:id="rId6"/>
    <p:sldId id="260" r:id="rId7"/>
    <p:sldId id="258" r:id="rId8"/>
    <p:sldId id="261" r:id="rId9"/>
    <p:sldId id="262" r:id="rId10"/>
    <p:sldId id="264" r:id="rId11"/>
    <p:sldId id="265" r:id="rId12"/>
    <p:sldId id="266" r:id="rId13"/>
    <p:sldId id="270" r:id="rId14"/>
    <p:sldId id="267" r:id="rId15"/>
    <p:sldId id="268" r:id="rId16"/>
    <p:sldId id="269" r:id="rId17"/>
    <p:sldId id="271" r:id="rId18"/>
    <p:sldId id="34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598" autoAdjust="0"/>
    <p:restoredTop sz="94660"/>
  </p:normalViewPr>
  <p:slideViewPr>
    <p:cSldViewPr snapToGrid="0">
      <p:cViewPr varScale="1">
        <p:scale>
          <a:sx n="92" d="100"/>
          <a:sy n="92" d="100"/>
        </p:scale>
        <p:origin x="184" y="1536"/>
      </p:cViewPr>
      <p:guideLst/>
    </p:cSldViewPr>
  </p:slid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33A81-4DCC-BB4B-922B-DF775FC230CC}" type="datetimeFigureOut">
              <a:rPr lang="en-US" smtClean="0"/>
              <a:t>6/6/20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A319A-15A6-A24C-A1F8-C295DC5DA79F}" type="slidenum">
              <a:rPr lang="en-US" smtClean="0"/>
              <a:t>‹#›</a:t>
            </a:fld>
            <a:endParaRPr lang="en-US"/>
          </a:p>
        </p:txBody>
      </p:sp>
    </p:spTree>
    <p:extLst>
      <p:ext uri="{BB962C8B-B14F-4D97-AF65-F5344CB8AC3E}">
        <p14:creationId xmlns:p14="http://schemas.microsoft.com/office/powerpoint/2010/main" val="303400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9639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8DEE04-2C87-4BCF-8718-3CC0C6787826}" type="datetimeFigureOut">
              <a:rPr lang="en-US" smtClean="0"/>
              <a:t>6/6/20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23404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DEE04-2C87-4BCF-8718-3CC0C6787826}" type="datetimeFigureOut">
              <a:rPr lang="en-US" smtClean="0"/>
              <a:t>6/6/20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22441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DEE04-2C87-4BCF-8718-3CC0C6787826}" type="datetimeFigureOut">
              <a:rPr lang="en-US" smtClean="0"/>
              <a:t>6/6/20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227890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57728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85856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4986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52481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82403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902826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195126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00766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DEE04-2C87-4BCF-8718-3CC0C6787826}" type="datetimeFigureOut">
              <a:rPr lang="en-US" smtClean="0"/>
              <a:t>6/6/20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1881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45607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68251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958113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14088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7723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DEE04-2C87-4BCF-8718-3CC0C6787826}" type="datetimeFigureOut">
              <a:rPr lang="en-US" smtClean="0"/>
              <a:t>6/6/20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304075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8DEE04-2C87-4BCF-8718-3CC0C6787826}" type="datetimeFigureOut">
              <a:rPr lang="en-US" smtClean="0"/>
              <a:t>6/6/20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14567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8DEE04-2C87-4BCF-8718-3CC0C6787826}" type="datetimeFigureOut">
              <a:rPr lang="en-US" smtClean="0"/>
              <a:t>6/6/20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40297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8DEE04-2C87-4BCF-8718-3CC0C6787826}" type="datetimeFigureOut">
              <a:rPr lang="en-US" smtClean="0"/>
              <a:t>6/6/20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7730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DEE04-2C87-4BCF-8718-3CC0C6787826}" type="datetimeFigureOut">
              <a:rPr lang="en-US" smtClean="0"/>
              <a:t>6/6/20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9931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DEE04-2C87-4BCF-8718-3CC0C6787826}" type="datetimeFigureOut">
              <a:rPr lang="en-US" smtClean="0"/>
              <a:t>6/6/20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366775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DEE04-2C87-4BCF-8718-3CC0C6787826}" type="datetimeFigureOut">
              <a:rPr lang="en-US" smtClean="0"/>
              <a:t>6/6/20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9B1D9-628F-4B53-B0A4-964288A9389D}" type="slidenum">
              <a:rPr lang="en-US" smtClean="0"/>
              <a:t>‹#›</a:t>
            </a:fld>
            <a:endParaRPr lang="en-US"/>
          </a:p>
        </p:txBody>
      </p:sp>
    </p:spTree>
    <p:extLst>
      <p:ext uri="{BB962C8B-B14F-4D97-AF65-F5344CB8AC3E}">
        <p14:creationId xmlns:p14="http://schemas.microsoft.com/office/powerpoint/2010/main" val="36206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DEE04-2C87-4BCF-8718-3CC0C6787826}" type="datetimeFigureOut">
              <a:rPr lang="en-US" smtClean="0"/>
              <a:t>6/6/20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9B1D9-628F-4B53-B0A4-964288A9389D}" type="slidenum">
              <a:rPr lang="en-US" smtClean="0"/>
              <a:t>‹#›</a:t>
            </a:fld>
            <a:endParaRPr lang="en-US"/>
          </a:p>
        </p:txBody>
      </p:sp>
    </p:spTree>
    <p:extLst>
      <p:ext uri="{BB962C8B-B14F-4D97-AF65-F5344CB8AC3E}">
        <p14:creationId xmlns:p14="http://schemas.microsoft.com/office/powerpoint/2010/main" val="2789421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1107366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costume&#10;&#10;Description automatically generated">
            <a:extLst>
              <a:ext uri="{FF2B5EF4-FFF2-40B4-BE49-F238E27FC236}">
                <a16:creationId xmlns:a16="http://schemas.microsoft.com/office/drawing/2014/main" id="{BAA10B4B-2D3F-A944-AAB6-BB76E31AA209}"/>
              </a:ext>
            </a:extLst>
          </p:cNvPr>
          <p:cNvPicPr/>
          <p:nvPr/>
        </p:nvPicPr>
        <p:blipFill rotWithShape="1">
          <a:blip r:embed="rId2">
            <a:extLst>
              <a:ext uri="{28A0092B-C50C-407E-A947-70E740481C1C}">
                <a14:useLocalDpi xmlns:a14="http://schemas.microsoft.com/office/drawing/2010/main" val="0"/>
              </a:ext>
            </a:extLst>
          </a:blip>
          <a:srcRect l="10404" t="23096" r="10404"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730738"/>
            <a:ext cx="2623952" cy="2717219"/>
          </a:xfrm>
          <a:prstGeom prst="rect">
            <a:avLst/>
          </a:prstGeom>
          <a:solidFill>
            <a:schemeClr val="bg1"/>
          </a:solidFill>
        </p:spPr>
        <p:txBody>
          <a:bodyPr wrap="square">
            <a:spAutoFit/>
          </a:bodyPr>
          <a:lstStyle/>
          <a:p>
            <a:pPr algn="ctr">
              <a:lnSpc>
                <a:spcPct val="115000"/>
              </a:lnSpc>
              <a:spcBef>
                <a:spcPts val="900"/>
              </a:spcBef>
            </a:pPr>
            <a:r>
              <a:rPr lang="en-US" sz="30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guard the gospel</a:t>
            </a:r>
            <a:endParaRPr lang="en-US" sz="105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6747794" y="4726980"/>
            <a:ext cx="2134944" cy="434158"/>
          </a:xfrm>
          <a:prstGeom prst="rect">
            <a:avLst/>
          </a:prstGeom>
          <a:solidFill>
            <a:srgbClr val="FF0000"/>
          </a:solidFill>
        </p:spPr>
        <p:txBody>
          <a:bodyPr wrap="none">
            <a:spAutoFit/>
          </a:bodyPr>
          <a:lstStyle/>
          <a:p>
            <a:pPr algn="ctr">
              <a:lnSpc>
                <a:spcPct val="115000"/>
              </a:lnSpc>
              <a:spcBef>
                <a:spcPts val="900"/>
              </a:spcBef>
            </a:pPr>
            <a:r>
              <a:rPr lang="en-US" sz="2100" b="1" dirty="0">
                <a:solidFill>
                  <a:schemeClr val="bg1"/>
                </a:solidFill>
                <a:uFill>
                  <a:solidFill>
                    <a:srgbClr val="000000"/>
                  </a:solidFill>
                </a:uFill>
                <a:latin typeface="Times New Roman" panose="02020603050405020304" pitchFamily="18" charset="0"/>
                <a:ea typeface="Arial Unicode MS"/>
                <a:cs typeface="Arial Unicode MS"/>
              </a:rPr>
              <a:t>1 Timothy 1:1-11</a:t>
            </a:r>
            <a:endParaRPr lang="en-US" sz="105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5" name="Rectangle 4">
            <a:extLst>
              <a:ext uri="{FF2B5EF4-FFF2-40B4-BE49-F238E27FC236}">
                <a16:creationId xmlns:a16="http://schemas.microsoft.com/office/drawing/2014/main" id="{87507EAE-F702-BF4A-AD8F-64DFEF7BCE42}"/>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7337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5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DE7181-3D27-407D-BB38-E8F3C722E431}"/>
              </a:ext>
            </a:extLst>
          </p:cNvPr>
          <p:cNvSpPr/>
          <p:nvPr/>
        </p:nvSpPr>
        <p:spPr>
          <a:xfrm>
            <a:off x="317896" y="533794"/>
            <a:ext cx="8460343" cy="584775"/>
          </a:xfrm>
          <a:prstGeom prst="rect">
            <a:avLst/>
          </a:prstGeom>
          <a:solidFill>
            <a:schemeClr val="bg1"/>
          </a:solidFill>
        </p:spPr>
        <p:txBody>
          <a:bodyPr wrap="square">
            <a:spAutoFit/>
          </a:bodyPr>
          <a:lstStyle/>
          <a:p>
            <a:r>
              <a:rPr lang="en-US" sz="3200" i="1" dirty="0">
                <a:latin typeface="Times New Roman" panose="02020603050405020304" pitchFamily="18" charset="0"/>
                <a:cs typeface="Times New Roman" panose="02020603050405020304" pitchFamily="18" charset="0"/>
              </a:rPr>
              <a:t>Recognize the authority of the gospel (vs. 1-2)</a:t>
            </a:r>
          </a:p>
        </p:txBody>
      </p:sp>
      <p:sp>
        <p:nvSpPr>
          <p:cNvPr id="6" name="Rectangle 5">
            <a:extLst>
              <a:ext uri="{FF2B5EF4-FFF2-40B4-BE49-F238E27FC236}">
                <a16:creationId xmlns:a16="http://schemas.microsoft.com/office/drawing/2014/main" id="{940E32F0-0AF5-41C9-A216-6A5398F1DC9A}"/>
              </a:ext>
            </a:extLst>
          </p:cNvPr>
          <p:cNvSpPr/>
          <p:nvPr/>
        </p:nvSpPr>
        <p:spPr>
          <a:xfrm>
            <a:off x="317896" y="1319051"/>
            <a:ext cx="6450806" cy="2554545"/>
          </a:xfrm>
          <a:prstGeom prst="rect">
            <a:avLst/>
          </a:prstGeom>
          <a:solidFill>
            <a:schemeClr val="tx1"/>
          </a:solidFill>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1 Corinthians 9:1</a:t>
            </a:r>
            <a:endParaRPr lang="en-US" sz="3200" b="1" baseline="30000" dirty="0">
              <a:solidFill>
                <a:schemeClr val="bg1"/>
              </a:solidFill>
              <a:latin typeface="Times New Roman" panose="02020603050405020304" pitchFamily="18" charset="0"/>
              <a:cs typeface="Times New Roman" panose="02020603050405020304" pitchFamily="18" charset="0"/>
            </a:endParaRPr>
          </a:p>
          <a:p>
            <a:pPr algn="ctr"/>
            <a:r>
              <a:rPr lang="en-US" sz="3200" dirty="0">
                <a:solidFill>
                  <a:schemeClr val="bg1"/>
                </a:solidFill>
                <a:latin typeface="Times New Roman" panose="02020603050405020304" pitchFamily="18" charset="0"/>
                <a:cs typeface="Times New Roman" panose="02020603050405020304" pitchFamily="18" charset="0"/>
              </a:rPr>
              <a:t>Am I not free? Am I not an apostle? Have I not seen Jesus our Lord? Are not you my workmanship in the Lord?</a:t>
            </a:r>
          </a:p>
        </p:txBody>
      </p:sp>
      <p:sp>
        <p:nvSpPr>
          <p:cNvPr id="2" name="Rectangle 1">
            <a:extLst>
              <a:ext uri="{FF2B5EF4-FFF2-40B4-BE49-F238E27FC236}">
                <a16:creationId xmlns:a16="http://schemas.microsoft.com/office/drawing/2014/main" id="{FFB18661-4F81-4E69-8433-D1CA6AA35388}"/>
              </a:ext>
            </a:extLst>
          </p:cNvPr>
          <p:cNvSpPr/>
          <p:nvPr/>
        </p:nvSpPr>
        <p:spPr>
          <a:xfrm>
            <a:off x="317896" y="4079236"/>
            <a:ext cx="6450806" cy="2554545"/>
          </a:xfrm>
          <a:prstGeom prst="rect">
            <a:avLst/>
          </a:prstGeom>
          <a:solidFill>
            <a:schemeClr val="tx1"/>
          </a:solidFill>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2 Corinthians 12:12</a:t>
            </a:r>
          </a:p>
          <a:p>
            <a:pPr algn="ctr"/>
            <a:r>
              <a:rPr lang="en-US" sz="3200" dirty="0">
                <a:solidFill>
                  <a:schemeClr val="bg1"/>
                </a:solidFill>
                <a:latin typeface="Times New Roman" panose="02020603050405020304" pitchFamily="18" charset="0"/>
                <a:cs typeface="Times New Roman" panose="02020603050405020304" pitchFamily="18" charset="0"/>
              </a:rPr>
              <a:t>The signs of a true apostle were performed among you with utmost patience, with signs and wonders and mighty works. </a:t>
            </a:r>
          </a:p>
        </p:txBody>
      </p:sp>
      <p:pic>
        <p:nvPicPr>
          <p:cNvPr id="5" name="Picture 4" descr="A person wearing a costume&#10;&#10;Description automatically generated">
            <a:extLst>
              <a:ext uri="{FF2B5EF4-FFF2-40B4-BE49-F238E27FC236}">
                <a16:creationId xmlns:a16="http://schemas.microsoft.com/office/drawing/2014/main" id="{3B96DD45-BACA-4C39-8496-735CC4431531}"/>
              </a:ext>
            </a:extLst>
          </p:cNvPr>
          <p:cNvPicPr/>
          <p:nvPr/>
        </p:nvPicPr>
        <p:blipFill rotWithShape="1">
          <a:blip r:embed="rId3">
            <a:extLst>
              <a:ext uri="{28A0092B-C50C-407E-A947-70E740481C1C}">
                <a14:useLocalDpi xmlns:a14="http://schemas.microsoft.com/office/drawing/2010/main" val="0"/>
              </a:ext>
            </a:extLst>
          </a:blip>
          <a:srcRect l="22409" t="23096" r="19468" b="15928"/>
          <a:stretch/>
        </p:blipFill>
        <p:spPr>
          <a:xfrm>
            <a:off x="6598158" y="4181945"/>
            <a:ext cx="2664619" cy="2657476"/>
          </a:xfrm>
          <a:prstGeom prst="rect">
            <a:avLst/>
          </a:prstGeom>
          <a:ln>
            <a:noFill/>
          </a:ln>
          <a:effectLst>
            <a:softEdge rad="112500"/>
          </a:effectLst>
        </p:spPr>
      </p:pic>
    </p:spTree>
    <p:extLst>
      <p:ext uri="{BB962C8B-B14F-4D97-AF65-F5344CB8AC3E}">
        <p14:creationId xmlns:p14="http://schemas.microsoft.com/office/powerpoint/2010/main" val="50591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5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6E1D08-1D55-430A-8CC6-DA48C50AD731}"/>
              </a:ext>
            </a:extLst>
          </p:cNvPr>
          <p:cNvSpPr/>
          <p:nvPr/>
        </p:nvSpPr>
        <p:spPr>
          <a:xfrm>
            <a:off x="0" y="857250"/>
            <a:ext cx="9144000" cy="5158720"/>
          </a:xfrm>
          <a:prstGeom prst="rect">
            <a:avLst/>
          </a:prstGeom>
          <a:solidFill>
            <a:srgbClr val="FF0000"/>
          </a:solidFill>
        </p:spPr>
        <p:txBody>
          <a:bodyPr wrap="square">
            <a:spAutoFit/>
          </a:bodyPr>
          <a:lstStyle/>
          <a:p>
            <a:pPr lvl="2">
              <a:lnSpc>
                <a:spcPct val="150000"/>
              </a:lnSpc>
            </a:pPr>
            <a:endParaRPr lang="en-US" sz="12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8DE7181-3D27-407D-BB38-E8F3C722E431}"/>
              </a:ext>
            </a:extLst>
          </p:cNvPr>
          <p:cNvSpPr/>
          <p:nvPr/>
        </p:nvSpPr>
        <p:spPr>
          <a:xfrm>
            <a:off x="335374" y="710946"/>
            <a:ext cx="8808625" cy="584775"/>
          </a:xfrm>
          <a:prstGeom prst="rect">
            <a:avLst/>
          </a:prstGeom>
          <a:solidFill>
            <a:schemeClr val="bg1"/>
          </a:solidFill>
        </p:spPr>
        <p:txBody>
          <a:bodyPr wrap="square">
            <a:spAutoFit/>
          </a:bodyPr>
          <a:lstStyle/>
          <a:p>
            <a:r>
              <a:rPr lang="en-US" sz="3200" i="1" dirty="0">
                <a:latin typeface="Times New Roman" panose="02020603050405020304" pitchFamily="18" charset="0"/>
                <a:cs typeface="Times New Roman" panose="02020603050405020304" pitchFamily="18" charset="0"/>
              </a:rPr>
              <a:t>Recognize the authority of the gospel </a:t>
            </a:r>
            <a:r>
              <a:rPr lang="en-US" sz="3200" dirty="0">
                <a:latin typeface="Times New Roman" panose="02020603050405020304" pitchFamily="18" charset="0"/>
                <a:cs typeface="Times New Roman" panose="02020603050405020304" pitchFamily="18" charset="0"/>
              </a:rPr>
              <a:t>(vs. 1-2)</a:t>
            </a:r>
            <a:endParaRPr lang="en-US" sz="32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CF591F9-28E1-4278-98C3-96BC37A44BC0}"/>
              </a:ext>
            </a:extLst>
          </p:cNvPr>
          <p:cNvSpPr/>
          <p:nvPr/>
        </p:nvSpPr>
        <p:spPr>
          <a:xfrm>
            <a:off x="321088" y="1496058"/>
            <a:ext cx="8822912" cy="1179554"/>
          </a:xfrm>
          <a:prstGeom prst="rect">
            <a:avLst/>
          </a:prstGeom>
          <a:solidFill>
            <a:schemeClr val="bg1"/>
          </a:solidFill>
        </p:spPr>
        <p:txBody>
          <a:bodyPr wrap="square">
            <a:spAutoFit/>
          </a:bodyPr>
          <a:lstStyle/>
          <a:p>
            <a:pPr>
              <a:lnSpc>
                <a:spcPct val="115000"/>
              </a:lnSpc>
              <a:spcBef>
                <a:spcPts val="900"/>
              </a:spcBef>
            </a:pPr>
            <a:r>
              <a:rPr lang="en-US" sz="3200" i="1" dirty="0">
                <a:uFill>
                  <a:solidFill>
                    <a:srgbClr val="000000"/>
                  </a:solidFill>
                </a:uFill>
                <a:latin typeface="Times New Roman" panose="02020603050405020304" pitchFamily="18" charset="0"/>
                <a:ea typeface="Arial Unicode MS"/>
                <a:cs typeface="Times New Roman" panose="02020603050405020304" pitchFamily="18" charset="0"/>
              </a:rPr>
              <a:t>Do not get distracted from the goal of the gospel </a:t>
            </a:r>
            <a:br>
              <a:rPr lang="en-US" sz="3200" i="1" dirty="0">
                <a:uFill>
                  <a:solidFill>
                    <a:srgbClr val="000000"/>
                  </a:solidFill>
                </a:uFill>
                <a:latin typeface="Times New Roman" panose="02020603050405020304" pitchFamily="18" charset="0"/>
                <a:ea typeface="Arial Unicode MS"/>
                <a:cs typeface="Times New Roman" panose="02020603050405020304" pitchFamily="18" charset="0"/>
              </a:rPr>
            </a:br>
            <a:r>
              <a:rPr lang="en-US" sz="3200" dirty="0">
                <a:uFill>
                  <a:solidFill>
                    <a:srgbClr val="000000"/>
                  </a:solidFill>
                </a:uFill>
                <a:latin typeface="Times New Roman" panose="02020603050405020304" pitchFamily="18" charset="0"/>
                <a:ea typeface="Arial Unicode MS"/>
                <a:cs typeface="Times New Roman" panose="02020603050405020304" pitchFamily="18" charset="0"/>
              </a:rPr>
              <a:t>(vs. 3-5)</a:t>
            </a:r>
            <a:endParaRPr lang="en-US" sz="3200" dirty="0">
              <a:uFill>
                <a:solidFill>
                  <a:srgbClr val="000000"/>
                </a:solidFill>
              </a:uFill>
              <a:latin typeface="Times New Roman" panose="02020603050405020304" pitchFamily="18" charset="0"/>
              <a:ea typeface="Arial Unicode MS"/>
              <a:cs typeface="Arial Unicode MS"/>
            </a:endParaRPr>
          </a:p>
        </p:txBody>
      </p:sp>
      <p:pic>
        <p:nvPicPr>
          <p:cNvPr id="6" name="Picture 5" descr="A person wearing a costume&#10;&#10;Description automatically generated">
            <a:extLst>
              <a:ext uri="{FF2B5EF4-FFF2-40B4-BE49-F238E27FC236}">
                <a16:creationId xmlns:a16="http://schemas.microsoft.com/office/drawing/2014/main" id="{6C03E4E1-DF6D-504A-AC47-2633C8777A2A}"/>
              </a:ext>
            </a:extLst>
          </p:cNvPr>
          <p:cNvPicPr/>
          <p:nvPr/>
        </p:nvPicPr>
        <p:blipFill rotWithShape="1">
          <a:blip r:embed="rId3">
            <a:extLst>
              <a:ext uri="{28A0092B-C50C-407E-A947-70E740481C1C}">
                <a14:useLocalDpi xmlns:a14="http://schemas.microsoft.com/office/drawing/2010/main" val="0"/>
              </a:ext>
            </a:extLst>
          </a:blip>
          <a:srcRect l="22409" t="23096" r="19468" b="15928"/>
          <a:stretch/>
        </p:blipFill>
        <p:spPr>
          <a:xfrm>
            <a:off x="6598158" y="4181945"/>
            <a:ext cx="2664619" cy="2657476"/>
          </a:xfrm>
          <a:prstGeom prst="rect">
            <a:avLst/>
          </a:prstGeom>
          <a:ln>
            <a:noFill/>
          </a:ln>
          <a:effectLst>
            <a:softEdge rad="112500"/>
          </a:effectLst>
        </p:spPr>
      </p:pic>
    </p:spTree>
    <p:extLst>
      <p:ext uri="{BB962C8B-B14F-4D97-AF65-F5344CB8AC3E}">
        <p14:creationId xmlns:p14="http://schemas.microsoft.com/office/powerpoint/2010/main" val="843532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CB1236-2E8C-4557-81E1-0D8AFC9DF013}"/>
              </a:ext>
            </a:extLst>
          </p:cNvPr>
          <p:cNvSpPr/>
          <p:nvPr/>
        </p:nvSpPr>
        <p:spPr>
          <a:xfrm>
            <a:off x="6313372" y="1353472"/>
            <a:ext cx="2543622" cy="3863815"/>
          </a:xfrm>
          <a:prstGeom prst="rect">
            <a:avLst/>
          </a:prstGeom>
          <a:solidFill>
            <a:schemeClr val="accent1">
              <a:lumMod val="75000"/>
            </a:schemeClr>
          </a:solidFill>
          <a:ln w="57150">
            <a:solidFill>
              <a:srgbClr val="FF0000"/>
            </a:solidFill>
          </a:ln>
        </p:spPr>
        <p:txBody>
          <a:bodyPr wrap="square">
            <a:spAutoFit/>
          </a:bodyPr>
          <a:lstStyle/>
          <a:p>
            <a:pPr algn="ctr">
              <a:lnSpc>
                <a:spcPct val="115000"/>
              </a:lnSpc>
              <a:spcBef>
                <a:spcPts val="900"/>
              </a:spcBef>
            </a:pPr>
            <a:r>
              <a:rPr lang="en-US" sz="3600" b="1"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The qualities of love in a healthy disciple of Christ</a:t>
            </a:r>
            <a:endParaRPr lang="en-US" sz="3600" dirty="0">
              <a:solidFill>
                <a:schemeClr val="bg1"/>
              </a:solidFill>
              <a:uFill>
                <a:solidFill>
                  <a:srgbClr val="000000"/>
                </a:solidFill>
              </a:uFill>
              <a:latin typeface="Times New Roman" panose="02020603050405020304" pitchFamily="18" charset="0"/>
              <a:ea typeface="Arial Unicode MS"/>
              <a:cs typeface="Arial Unicode MS"/>
            </a:endParaRPr>
          </a:p>
        </p:txBody>
      </p:sp>
      <p:pic>
        <p:nvPicPr>
          <p:cNvPr id="4" name="Picture 3" descr="A glass with a blue background&#10;&#10;Description automatically generated">
            <a:extLst>
              <a:ext uri="{FF2B5EF4-FFF2-40B4-BE49-F238E27FC236}">
                <a16:creationId xmlns:a16="http://schemas.microsoft.com/office/drawing/2014/main" id="{22F71F8B-6267-4F65-BCDA-D1A519FE1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198" y="1023172"/>
            <a:ext cx="2107889" cy="1519046"/>
          </a:xfrm>
          <a:prstGeom prst="rect">
            <a:avLst/>
          </a:prstGeom>
        </p:spPr>
      </p:pic>
      <p:sp>
        <p:nvSpPr>
          <p:cNvPr id="7" name="Rectangle 6">
            <a:extLst>
              <a:ext uri="{FF2B5EF4-FFF2-40B4-BE49-F238E27FC236}">
                <a16:creationId xmlns:a16="http://schemas.microsoft.com/office/drawing/2014/main" id="{35BCCBD4-62A5-40B0-B8A0-3DBD791EA5A7}"/>
              </a:ext>
            </a:extLst>
          </p:cNvPr>
          <p:cNvSpPr/>
          <p:nvPr/>
        </p:nvSpPr>
        <p:spPr>
          <a:xfrm>
            <a:off x="200025" y="1357642"/>
            <a:ext cx="3378994" cy="613245"/>
          </a:xfrm>
          <a:prstGeom prst="rect">
            <a:avLst/>
          </a:prstGeom>
          <a:solidFill>
            <a:schemeClr val="tx1"/>
          </a:solidFill>
        </p:spPr>
        <p:txBody>
          <a:bodyPr wrap="square">
            <a:spAutoFit/>
          </a:bodyPr>
          <a:lstStyle/>
          <a:p>
            <a:pPr algn="ctr">
              <a:lnSpc>
                <a:spcPct val="115000"/>
              </a:lnSpc>
              <a:spcBef>
                <a:spcPts val="900"/>
              </a:spcBef>
            </a:pPr>
            <a:r>
              <a:rPr lang="en-US" sz="3200" b="1"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Clean heart</a:t>
            </a:r>
            <a:endParaRPr lang="en-US" sz="32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8" name="Rectangle 7">
            <a:extLst>
              <a:ext uri="{FF2B5EF4-FFF2-40B4-BE49-F238E27FC236}">
                <a16:creationId xmlns:a16="http://schemas.microsoft.com/office/drawing/2014/main" id="{BD9A355A-CDD9-4E63-846E-FBE95F6FBC54}"/>
              </a:ext>
            </a:extLst>
          </p:cNvPr>
          <p:cNvSpPr/>
          <p:nvPr/>
        </p:nvSpPr>
        <p:spPr>
          <a:xfrm>
            <a:off x="200025" y="2936082"/>
            <a:ext cx="3378994" cy="613245"/>
          </a:xfrm>
          <a:prstGeom prst="rect">
            <a:avLst/>
          </a:prstGeom>
          <a:solidFill>
            <a:schemeClr val="tx1"/>
          </a:solidFill>
        </p:spPr>
        <p:txBody>
          <a:bodyPr wrap="square">
            <a:spAutoFit/>
          </a:bodyPr>
          <a:lstStyle/>
          <a:p>
            <a:pPr algn="ctr">
              <a:lnSpc>
                <a:spcPct val="115000"/>
              </a:lnSpc>
              <a:spcBef>
                <a:spcPts val="900"/>
              </a:spcBef>
            </a:pPr>
            <a:r>
              <a:rPr lang="en-US" sz="3200" b="1"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Good conscience</a:t>
            </a:r>
            <a:endParaRPr lang="en-US" sz="3200" dirty="0">
              <a:solidFill>
                <a:schemeClr val="bg1"/>
              </a:solidFill>
              <a:uFill>
                <a:solidFill>
                  <a:srgbClr val="000000"/>
                </a:solidFill>
              </a:uFill>
              <a:latin typeface="Times New Roman" panose="02020603050405020304" pitchFamily="18" charset="0"/>
              <a:ea typeface="Arial Unicode MS"/>
              <a:cs typeface="Arial Unicode MS"/>
            </a:endParaRPr>
          </a:p>
        </p:txBody>
      </p:sp>
      <p:pic>
        <p:nvPicPr>
          <p:cNvPr id="6" name="Picture 5" descr="A picture containing compass, clock, sitting, laying&#10;&#10;Description automatically generated">
            <a:extLst>
              <a:ext uri="{FF2B5EF4-FFF2-40B4-BE49-F238E27FC236}">
                <a16:creationId xmlns:a16="http://schemas.microsoft.com/office/drawing/2014/main" id="{A50A59B3-6AAF-4A7E-8B0C-1AFC46AC3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197" y="2642525"/>
            <a:ext cx="2257304" cy="1430076"/>
          </a:xfrm>
          <a:prstGeom prst="rect">
            <a:avLst/>
          </a:prstGeom>
        </p:spPr>
      </p:pic>
      <p:sp>
        <p:nvSpPr>
          <p:cNvPr id="12" name="Rectangle 11">
            <a:extLst>
              <a:ext uri="{FF2B5EF4-FFF2-40B4-BE49-F238E27FC236}">
                <a16:creationId xmlns:a16="http://schemas.microsoft.com/office/drawing/2014/main" id="{BC1ED382-4727-42C8-803B-98107AB02FFE}"/>
              </a:ext>
            </a:extLst>
          </p:cNvPr>
          <p:cNvSpPr/>
          <p:nvPr/>
        </p:nvSpPr>
        <p:spPr>
          <a:xfrm>
            <a:off x="200025" y="4664869"/>
            <a:ext cx="3378994" cy="613245"/>
          </a:xfrm>
          <a:prstGeom prst="rect">
            <a:avLst/>
          </a:prstGeom>
          <a:solidFill>
            <a:schemeClr val="tx1"/>
          </a:solidFill>
        </p:spPr>
        <p:txBody>
          <a:bodyPr wrap="square">
            <a:spAutoFit/>
          </a:bodyPr>
          <a:lstStyle/>
          <a:p>
            <a:pPr algn="ctr">
              <a:lnSpc>
                <a:spcPct val="115000"/>
              </a:lnSpc>
              <a:spcBef>
                <a:spcPts val="900"/>
              </a:spcBef>
            </a:pPr>
            <a:r>
              <a:rPr lang="en-US" sz="3200" b="1"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Sincere faith</a:t>
            </a:r>
            <a:endParaRPr lang="en-US" sz="3200" dirty="0">
              <a:solidFill>
                <a:schemeClr val="bg1"/>
              </a:solidFill>
              <a:uFill>
                <a:solidFill>
                  <a:srgbClr val="000000"/>
                </a:solidFill>
              </a:uFill>
              <a:latin typeface="Times New Roman" panose="02020603050405020304" pitchFamily="18" charset="0"/>
              <a:ea typeface="Arial Unicode MS"/>
              <a:cs typeface="Arial Unicode MS"/>
            </a:endParaRPr>
          </a:p>
        </p:txBody>
      </p:sp>
      <p:pic>
        <p:nvPicPr>
          <p:cNvPr id="4104" name="Picture 8" descr="Remove Your Mask | Unplugged Youth &amp; Young Adults">
            <a:extLst>
              <a:ext uri="{FF2B5EF4-FFF2-40B4-BE49-F238E27FC236}">
                <a16:creationId xmlns:a16="http://schemas.microsoft.com/office/drawing/2014/main" id="{358A4247-C918-4088-A4B6-84D285956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743" y="4166762"/>
            <a:ext cx="2483093" cy="165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5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fade">
                                      <p:cBhvr>
                                        <p:cTn id="26"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784DE-CE20-46D1-95CB-5A1462E50938}"/>
              </a:ext>
            </a:extLst>
          </p:cNvPr>
          <p:cNvSpPr/>
          <p:nvPr/>
        </p:nvSpPr>
        <p:spPr>
          <a:xfrm>
            <a:off x="0" y="857251"/>
            <a:ext cx="9144000" cy="5193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B1143FF0-F115-4879-ACC9-D73E3396FF00}"/>
              </a:ext>
            </a:extLst>
          </p:cNvPr>
          <p:cNvSpPr/>
          <p:nvPr/>
        </p:nvSpPr>
        <p:spPr>
          <a:xfrm>
            <a:off x="0" y="1"/>
            <a:ext cx="9144000" cy="6840591"/>
          </a:xfrm>
          <a:prstGeom prst="rect">
            <a:avLst/>
          </a:prstGeom>
        </p:spPr>
        <p:txBody>
          <a:bodyPr wrap="square">
            <a:spAutoFit/>
          </a:bodyPr>
          <a:lstStyle/>
          <a:p>
            <a:pPr marL="342900" algn="ctr">
              <a:lnSpc>
                <a:spcPct val="115000"/>
              </a:lnSpc>
              <a:spcBef>
                <a:spcPts val="900"/>
              </a:spcBef>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72 Names of God</a:t>
            </a:r>
          </a:p>
          <a:p>
            <a:pPr marL="342900" algn="ctr">
              <a:lnSpc>
                <a:spcPct val="115000"/>
              </a:lnSpc>
              <a:spcBef>
                <a:spcPts val="900"/>
              </a:spcBef>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Kabbalah.com</a:t>
            </a:r>
          </a:p>
          <a:p>
            <a:pPr marL="342900">
              <a:lnSpc>
                <a:spcPct val="115000"/>
              </a:lnSpc>
              <a:spcBef>
                <a:spcPts val="900"/>
              </a:spcBef>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72 Names are 72 three-letter combinations of Hebrew letters, each combination channeling its unique energy from the Upper Worlds into our world through the letters themselves. We can connect with these letters simply by passing our eyes over them with the conscious intent of connecting to their energy.</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a:lnSpc>
                <a:spcPct val="115000"/>
              </a:lnSpc>
              <a:spcBef>
                <a:spcPts val="900"/>
              </a:spcBef>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the Kabbalah Centre, we teach that any person can use these Names as a spiritual tool to connect with the spark of Divine Essence within and to make transformations at the seed level—the level of consciousness. </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1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5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DE7181-3D27-407D-BB38-E8F3C722E431}"/>
              </a:ext>
            </a:extLst>
          </p:cNvPr>
          <p:cNvSpPr/>
          <p:nvPr/>
        </p:nvSpPr>
        <p:spPr>
          <a:xfrm>
            <a:off x="250030" y="1068223"/>
            <a:ext cx="8784242" cy="584775"/>
          </a:xfrm>
          <a:prstGeom prst="rect">
            <a:avLst/>
          </a:prstGeom>
          <a:solidFill>
            <a:schemeClr val="bg1"/>
          </a:solidFill>
        </p:spPr>
        <p:txBody>
          <a:bodyPr wrap="square">
            <a:spAutoFit/>
          </a:bodyPr>
          <a:lstStyle/>
          <a:p>
            <a:r>
              <a:rPr lang="en-US" sz="3200" i="1" dirty="0">
                <a:latin typeface="Times New Roman" panose="02020603050405020304" pitchFamily="18" charset="0"/>
                <a:cs typeface="Times New Roman" panose="02020603050405020304" pitchFamily="18" charset="0"/>
              </a:rPr>
              <a:t>Recognize the authority of the gospel </a:t>
            </a:r>
            <a:r>
              <a:rPr lang="en-US" sz="3200" dirty="0">
                <a:latin typeface="Times New Roman" panose="02020603050405020304" pitchFamily="18" charset="0"/>
                <a:cs typeface="Times New Roman" panose="02020603050405020304" pitchFamily="18" charset="0"/>
              </a:rPr>
              <a:t>(vs. 1-2)</a:t>
            </a:r>
            <a:endParaRPr lang="en-US" sz="32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CF591F9-28E1-4278-98C3-96BC37A44BC0}"/>
              </a:ext>
            </a:extLst>
          </p:cNvPr>
          <p:cNvSpPr/>
          <p:nvPr/>
        </p:nvSpPr>
        <p:spPr>
          <a:xfrm>
            <a:off x="235744" y="1902103"/>
            <a:ext cx="8798528" cy="1179554"/>
          </a:xfrm>
          <a:prstGeom prst="rect">
            <a:avLst/>
          </a:prstGeom>
          <a:solidFill>
            <a:schemeClr val="bg1"/>
          </a:solidFill>
        </p:spPr>
        <p:txBody>
          <a:bodyPr wrap="square">
            <a:spAutoFit/>
          </a:bodyPr>
          <a:lstStyle/>
          <a:p>
            <a:pPr>
              <a:lnSpc>
                <a:spcPct val="115000"/>
              </a:lnSpc>
              <a:spcBef>
                <a:spcPts val="900"/>
              </a:spcBef>
            </a:pPr>
            <a:r>
              <a:rPr lang="en-US" sz="3200" i="1" dirty="0">
                <a:uFill>
                  <a:solidFill>
                    <a:srgbClr val="000000"/>
                  </a:solidFill>
                </a:uFill>
                <a:latin typeface="Times New Roman" panose="02020603050405020304" pitchFamily="18" charset="0"/>
                <a:ea typeface="Arial Unicode MS"/>
                <a:cs typeface="Times New Roman" panose="02020603050405020304" pitchFamily="18" charset="0"/>
              </a:rPr>
              <a:t>Do not get distracted from the goal of the gospel </a:t>
            </a:r>
            <a:br>
              <a:rPr lang="en-US" sz="3200" i="1" dirty="0">
                <a:uFill>
                  <a:solidFill>
                    <a:srgbClr val="000000"/>
                  </a:solidFill>
                </a:uFill>
                <a:latin typeface="Times New Roman" panose="02020603050405020304" pitchFamily="18" charset="0"/>
                <a:ea typeface="Arial Unicode MS"/>
                <a:cs typeface="Times New Roman" panose="02020603050405020304" pitchFamily="18" charset="0"/>
              </a:rPr>
            </a:br>
            <a:r>
              <a:rPr lang="en-US" sz="3200" dirty="0">
                <a:uFill>
                  <a:solidFill>
                    <a:srgbClr val="000000"/>
                  </a:solidFill>
                </a:uFill>
                <a:latin typeface="Times New Roman" panose="02020603050405020304" pitchFamily="18" charset="0"/>
                <a:ea typeface="Arial Unicode MS"/>
                <a:cs typeface="Times New Roman" panose="02020603050405020304" pitchFamily="18" charset="0"/>
              </a:rPr>
              <a:t>(vs. 3-5)</a:t>
            </a:r>
            <a:endParaRPr lang="en-US" sz="3200" dirty="0">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1F3DD4E7-3A45-4E0D-93A5-7396DE44DAE6}"/>
              </a:ext>
            </a:extLst>
          </p:cNvPr>
          <p:cNvSpPr/>
          <p:nvPr/>
        </p:nvSpPr>
        <p:spPr>
          <a:xfrm>
            <a:off x="235744" y="3352051"/>
            <a:ext cx="8798528" cy="613245"/>
          </a:xfrm>
          <a:prstGeom prst="rect">
            <a:avLst/>
          </a:prstGeom>
          <a:solidFill>
            <a:schemeClr val="bg1"/>
          </a:solidFill>
        </p:spPr>
        <p:txBody>
          <a:bodyPr wrap="square">
            <a:spAutoFit/>
          </a:bodyPr>
          <a:lstStyle/>
          <a:p>
            <a:pPr>
              <a:lnSpc>
                <a:spcPct val="115000"/>
              </a:lnSpc>
              <a:spcBef>
                <a:spcPts val="900"/>
              </a:spcBef>
            </a:pPr>
            <a:r>
              <a:rPr lang="en-US" sz="3200" i="1" dirty="0">
                <a:solidFill>
                  <a:srgbClr val="000000"/>
                </a:solidFill>
                <a:uFill>
                  <a:solidFill>
                    <a:srgbClr val="000000"/>
                  </a:solidFill>
                </a:uFill>
                <a:latin typeface="Times New Roman" panose="02020603050405020304" pitchFamily="18" charset="0"/>
                <a:ea typeface="Arial Unicode MS"/>
                <a:cs typeface="Times New Roman" panose="02020603050405020304" pitchFamily="18" charset="0"/>
              </a:rPr>
              <a:t>Retain the Law in the gospel </a:t>
            </a:r>
            <a:r>
              <a:rPr lang="en-US" sz="3200" dirty="0">
                <a:solidFill>
                  <a:srgbClr val="000000"/>
                </a:solidFill>
                <a:uFill>
                  <a:solidFill>
                    <a:srgbClr val="000000"/>
                  </a:solidFill>
                </a:uFill>
                <a:latin typeface="Times New Roman" panose="02020603050405020304" pitchFamily="18" charset="0"/>
                <a:ea typeface="Arial Unicode MS"/>
                <a:cs typeface="Times New Roman" panose="02020603050405020304" pitchFamily="18" charset="0"/>
              </a:rPr>
              <a:t>(vs. 6-11)</a:t>
            </a:r>
            <a:endParaRPr lang="en-US" sz="3200" dirty="0">
              <a:solidFill>
                <a:srgbClr val="000000"/>
              </a:solidFill>
              <a:uFill>
                <a:solidFill>
                  <a:srgbClr val="000000"/>
                </a:solidFill>
              </a:uFill>
              <a:latin typeface="Times New Roman" panose="02020603050405020304" pitchFamily="18" charset="0"/>
              <a:ea typeface="Arial Unicode MS"/>
              <a:cs typeface="Arial Unicode MS"/>
            </a:endParaRPr>
          </a:p>
        </p:txBody>
      </p:sp>
      <p:pic>
        <p:nvPicPr>
          <p:cNvPr id="7" name="Picture 6" descr="A person wearing a costume&#10;&#10;Description automatically generated">
            <a:extLst>
              <a:ext uri="{FF2B5EF4-FFF2-40B4-BE49-F238E27FC236}">
                <a16:creationId xmlns:a16="http://schemas.microsoft.com/office/drawing/2014/main" id="{49994F83-04BB-D246-935D-B7520C9ECD61}"/>
              </a:ext>
            </a:extLst>
          </p:cNvPr>
          <p:cNvPicPr/>
          <p:nvPr/>
        </p:nvPicPr>
        <p:blipFill rotWithShape="1">
          <a:blip r:embed="rId3">
            <a:extLst>
              <a:ext uri="{28A0092B-C50C-407E-A947-70E740481C1C}">
                <a14:useLocalDpi xmlns:a14="http://schemas.microsoft.com/office/drawing/2010/main" val="0"/>
              </a:ext>
            </a:extLst>
          </a:blip>
          <a:srcRect l="22409" t="23096" r="19468" b="15928"/>
          <a:stretch/>
        </p:blipFill>
        <p:spPr>
          <a:xfrm>
            <a:off x="6598158" y="4181945"/>
            <a:ext cx="2664619" cy="2657476"/>
          </a:xfrm>
          <a:prstGeom prst="rect">
            <a:avLst/>
          </a:prstGeom>
          <a:ln>
            <a:noFill/>
          </a:ln>
          <a:effectLst>
            <a:softEdge rad="112500"/>
          </a:effectLst>
        </p:spPr>
      </p:pic>
    </p:spTree>
    <p:extLst>
      <p:ext uri="{BB962C8B-B14F-4D97-AF65-F5344CB8AC3E}">
        <p14:creationId xmlns:p14="http://schemas.microsoft.com/office/powerpoint/2010/main" val="98870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Christianity - dummies">
            <a:extLst>
              <a:ext uri="{FF2B5EF4-FFF2-40B4-BE49-F238E27FC236}">
                <a16:creationId xmlns:a16="http://schemas.microsoft.com/office/drawing/2014/main" id="{54B4FFF0-2845-424B-BC23-4B41C8F88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000"/>
          <a:stretch/>
        </p:blipFill>
        <p:spPr bwMode="auto">
          <a:xfrm>
            <a:off x="4423954" y="2931954"/>
            <a:ext cx="4565169" cy="3926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FF74D7-033B-4495-8E92-B557EB855144}"/>
              </a:ext>
            </a:extLst>
          </p:cNvPr>
          <p:cNvSpPr/>
          <p:nvPr/>
        </p:nvSpPr>
        <p:spPr>
          <a:xfrm>
            <a:off x="0" y="420219"/>
            <a:ext cx="8989123" cy="2677656"/>
          </a:xfrm>
          <a:prstGeom prst="rect">
            <a:avLst/>
          </a:prstGeom>
        </p:spPr>
        <p:txBody>
          <a:bodyPr wrap="square">
            <a:spAutoFit/>
          </a:bodyPr>
          <a:lstStyle/>
          <a:p>
            <a:pPr marL="228600" indent="-22860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God’s Law</a:t>
            </a:r>
          </a:p>
          <a:p>
            <a:pPr marL="228600" indent="-228600" algn="ct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228600" indent="-2286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God’s standard of holiness and righteous living (Rom 7:12)</a:t>
            </a:r>
          </a:p>
          <a:p>
            <a:pPr marL="228600" indent="-2286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It requires internal and external adherence (Matt 5:17-30) </a:t>
            </a:r>
          </a:p>
          <a:p>
            <a:pPr marL="228600" indent="-2286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It reveals how sinful we are (Rom 3:20)</a:t>
            </a:r>
          </a:p>
          <a:p>
            <a:pPr marL="228600"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leads us to Christ for forgiveness (Galatians 3:23-27)</a:t>
            </a:r>
          </a:p>
        </p:txBody>
      </p:sp>
    </p:spTree>
    <p:extLst>
      <p:ext uri="{BB962C8B-B14F-4D97-AF65-F5344CB8AC3E}">
        <p14:creationId xmlns:p14="http://schemas.microsoft.com/office/powerpoint/2010/main" val="281125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7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5088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10404" t="23096" r="10404" b="15928"/>
          <a:stretch/>
        </p:blipFill>
        <p:spPr>
          <a:xfrm>
            <a:off x="0" y="0"/>
            <a:ext cx="9144000" cy="6858000"/>
          </a:xfrm>
          <a:prstGeom prst="rect">
            <a:avLst/>
          </a:prstGeom>
        </p:spPr>
      </p:pic>
    </p:spTree>
    <p:extLst>
      <p:ext uri="{BB962C8B-B14F-4D97-AF65-F5344CB8AC3E}">
        <p14:creationId xmlns:p14="http://schemas.microsoft.com/office/powerpoint/2010/main" val="103780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3AF264-A177-443D-BCB9-472D8399C3C3}"/>
              </a:ext>
            </a:extLst>
          </p:cNvPr>
          <p:cNvSpPr/>
          <p:nvPr/>
        </p:nvSpPr>
        <p:spPr>
          <a:xfrm>
            <a:off x="481251" y="3571876"/>
            <a:ext cx="8181498" cy="1243217"/>
          </a:xfrm>
          <a:prstGeom prst="rect">
            <a:avLst/>
          </a:prstGeom>
        </p:spPr>
        <p:txBody>
          <a:bodyPr vert="horz" lIns="68580" tIns="34290" rIns="68580" bIns="34290" rtlCol="0" anchor="b">
            <a:normAutofit/>
          </a:bodyPr>
          <a:lstStyle/>
          <a:p>
            <a:pPr algn="ctr" defTabSz="685800">
              <a:lnSpc>
                <a:spcPct val="90000"/>
              </a:lnSpc>
              <a:spcBef>
                <a:spcPct val="0"/>
              </a:spcBef>
              <a:spcAft>
                <a:spcPts val="450"/>
              </a:spcAft>
            </a:pPr>
            <a:r>
              <a:rPr lang="en-US" sz="4500" b="1">
                <a:latin typeface="+mj-lt"/>
                <a:ea typeface="+mj-ea"/>
                <a:cs typeface="+mj-cs"/>
              </a:rPr>
              <a:t>How do you stay healthy?</a:t>
            </a:r>
            <a:endParaRPr lang="en-US" sz="4500">
              <a:latin typeface="+mj-lt"/>
              <a:ea typeface="+mj-ea"/>
              <a:cs typeface="+mj-cs"/>
            </a:endParaRPr>
          </a:p>
        </p:txBody>
      </p:sp>
      <p:pic>
        <p:nvPicPr>
          <p:cNvPr id="1030" name="Picture 6" descr="Healthy Runner's Diet | 6 Rules for a Healthy Eating Plan">
            <a:extLst>
              <a:ext uri="{FF2B5EF4-FFF2-40B4-BE49-F238E27FC236}">
                <a16:creationId xmlns:a16="http://schemas.microsoft.com/office/drawing/2014/main" id="{2259AB9D-C906-479E-A40E-653FBE8A9D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14" r="13707" b="-2"/>
          <a:stretch/>
        </p:blipFill>
        <p:spPr bwMode="auto">
          <a:xfrm>
            <a:off x="2554322" y="1581979"/>
            <a:ext cx="1945089" cy="18633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re's Where You Can Buy A Face Mask Online Right Now">
            <a:extLst>
              <a:ext uri="{FF2B5EF4-FFF2-40B4-BE49-F238E27FC236}">
                <a16:creationId xmlns:a16="http://schemas.microsoft.com/office/drawing/2014/main" id="{B73B9F24-4C0A-4541-BE14-B147711D1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 r="2" b="35773"/>
          <a:stretch/>
        </p:blipFill>
        <p:spPr bwMode="auto">
          <a:xfrm>
            <a:off x="456712" y="1572991"/>
            <a:ext cx="1945088" cy="18633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throw a perfect Zoom party with your friends and family ...">
            <a:extLst>
              <a:ext uri="{FF2B5EF4-FFF2-40B4-BE49-F238E27FC236}">
                <a16:creationId xmlns:a16="http://schemas.microsoft.com/office/drawing/2014/main" id="{B818866F-FD1B-4CD0-88B8-136139AA3D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79" r="12477"/>
          <a:stretch/>
        </p:blipFill>
        <p:spPr bwMode="auto">
          <a:xfrm>
            <a:off x="6743515" y="1581979"/>
            <a:ext cx="1945090" cy="18633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keep a coronavirus-safe distance when you're jogging or cycling">
            <a:extLst>
              <a:ext uri="{FF2B5EF4-FFF2-40B4-BE49-F238E27FC236}">
                <a16:creationId xmlns:a16="http://schemas.microsoft.com/office/drawing/2014/main" id="{513B42E2-C7F4-43DC-996B-FFBA3FB239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28" r="20625" b="-5"/>
          <a:stretch/>
        </p:blipFill>
        <p:spPr bwMode="auto">
          <a:xfrm>
            <a:off x="4651934" y="1581979"/>
            <a:ext cx="1939058" cy="186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5A0DC856-C126-B44E-A6F1-6FBAB0DD497D}"/>
              </a:ext>
            </a:extLst>
          </p:cNvPr>
          <p:cNvPicPr/>
          <p:nvPr/>
        </p:nvPicPr>
        <p:blipFill rotWithShape="1">
          <a:blip r:embed="rId2">
            <a:extLst>
              <a:ext uri="{28A0092B-C50C-407E-A947-70E740481C1C}">
                <a14:useLocalDpi xmlns:a14="http://schemas.microsoft.com/office/drawing/2010/main" val="0"/>
              </a:ext>
            </a:extLst>
          </a:blip>
          <a:srcRect l="10404" t="23096" r="10404"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418980" cy="1811714"/>
          </a:xfrm>
          <a:prstGeom prst="rect">
            <a:avLst/>
          </a:prstGeom>
          <a:solidFill>
            <a:schemeClr val="bg1"/>
          </a:solidFill>
        </p:spPr>
        <p:txBody>
          <a:bodyPr wrap="square">
            <a:spAutoFit/>
          </a:bodyPr>
          <a:lstStyle/>
          <a:p>
            <a:pPr algn="ctr">
              <a:lnSpc>
                <a:spcPct val="115000"/>
              </a:lnSpc>
              <a:spcBef>
                <a:spcPts val="900"/>
              </a:spcBef>
            </a:pPr>
            <a:r>
              <a:rPr lang="en-US" sz="33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2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6535170" y="5149009"/>
            <a:ext cx="2560189" cy="434158"/>
          </a:xfrm>
          <a:prstGeom prst="rect">
            <a:avLst/>
          </a:prstGeom>
          <a:solidFill>
            <a:srgbClr val="FF0000"/>
          </a:solidFill>
        </p:spPr>
        <p:txBody>
          <a:bodyPr wrap="none">
            <a:spAutoFit/>
          </a:bodyPr>
          <a:lstStyle/>
          <a:p>
            <a:pPr algn="ctr">
              <a:lnSpc>
                <a:spcPct val="115000"/>
              </a:lnSpc>
              <a:spcBef>
                <a:spcPts val="900"/>
              </a:spcBef>
            </a:pPr>
            <a:r>
              <a:rPr lang="en-US" sz="21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05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1E1C80-4953-4BBE-8686-3E513C966EC5}"/>
              </a:ext>
            </a:extLst>
          </p:cNvPr>
          <p:cNvSpPr/>
          <p:nvPr/>
        </p:nvSpPr>
        <p:spPr>
          <a:xfrm>
            <a:off x="482247" y="4285663"/>
            <a:ext cx="8179506" cy="836561"/>
          </a:xfrm>
          <a:prstGeom prst="rect">
            <a:avLst/>
          </a:prstGeom>
        </p:spPr>
        <p:txBody>
          <a:bodyPr vert="horz" lIns="68580" tIns="34290" rIns="68580" bIns="34290" rtlCol="0" anchor="b">
            <a:normAutofit/>
          </a:bodyPr>
          <a:lstStyle/>
          <a:p>
            <a:pPr algn="ctr" defTabSz="685800">
              <a:lnSpc>
                <a:spcPct val="90000"/>
              </a:lnSpc>
              <a:spcBef>
                <a:spcPct val="0"/>
              </a:spcBef>
              <a:spcAft>
                <a:spcPts val="450"/>
              </a:spcAft>
            </a:pPr>
            <a:r>
              <a:rPr lang="en-US" sz="4500" b="1">
                <a:latin typeface="+mj-lt"/>
                <a:ea typeface="+mj-ea"/>
                <a:cs typeface="+mj-cs"/>
              </a:rPr>
              <a:t>Kid Proofing the house</a:t>
            </a:r>
            <a:endParaRPr lang="en-US" sz="4500">
              <a:latin typeface="+mj-lt"/>
              <a:ea typeface="+mj-ea"/>
              <a:cs typeface="+mj-cs"/>
            </a:endParaRPr>
          </a:p>
        </p:txBody>
      </p:sp>
      <p:pic>
        <p:nvPicPr>
          <p:cNvPr id="2050" name="Picture 2">
            <a:extLst>
              <a:ext uri="{FF2B5EF4-FFF2-40B4-BE49-F238E27FC236}">
                <a16:creationId xmlns:a16="http://schemas.microsoft.com/office/drawing/2014/main" id="{538C2A44-AC5B-46C5-A85C-FCD9C34ED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2" b="2"/>
          <a:stretch/>
        </p:blipFill>
        <p:spPr bwMode="auto">
          <a:xfrm>
            <a:off x="241221" y="1097633"/>
            <a:ext cx="2846070" cy="29482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 Safety 1st Spring n' Release Latches, 10 Pack ...">
            <a:extLst>
              <a:ext uri="{FF2B5EF4-FFF2-40B4-BE49-F238E27FC236}">
                <a16:creationId xmlns:a16="http://schemas.microsoft.com/office/drawing/2014/main" id="{991E948A-C2D4-4DE7-9025-202E2982F6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 r="-2" b="-2"/>
          <a:stretch/>
        </p:blipFill>
        <p:spPr bwMode="auto">
          <a:xfrm>
            <a:off x="3148789" y="1097633"/>
            <a:ext cx="2846070" cy="29482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best cleaning products to try this year">
            <a:extLst>
              <a:ext uri="{FF2B5EF4-FFF2-40B4-BE49-F238E27FC236}">
                <a16:creationId xmlns:a16="http://schemas.microsoft.com/office/drawing/2014/main" id="{BC5E4B5F-35E9-4616-8D28-D6DC4657F7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53" r="20146"/>
          <a:stretch/>
        </p:blipFill>
        <p:spPr bwMode="auto">
          <a:xfrm>
            <a:off x="6056357" y="1097633"/>
            <a:ext cx="2846070" cy="294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8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6E1D08-1D55-430A-8CC6-DA48C50AD731}"/>
              </a:ext>
            </a:extLst>
          </p:cNvPr>
          <p:cNvSpPr/>
          <p:nvPr/>
        </p:nvSpPr>
        <p:spPr>
          <a:xfrm>
            <a:off x="0" y="0"/>
            <a:ext cx="9144000" cy="6847516"/>
          </a:xfrm>
          <a:prstGeom prst="rect">
            <a:avLst/>
          </a:prstGeom>
          <a:solidFill>
            <a:srgbClr val="FF0000"/>
          </a:solidFill>
        </p:spPr>
        <p:txBody>
          <a:bodyPr wrap="square">
            <a:spAutoFit/>
          </a:bodyPr>
          <a:lstStyle/>
          <a:p>
            <a:pPr marL="179388" lvl="2">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a:p>
            <a:pPr marL="179388" lvl="2">
              <a:lnSpc>
                <a:spcPct val="150000"/>
              </a:lnSpc>
            </a:pPr>
            <a:r>
              <a:rPr lang="en-US" sz="2800" b="1" dirty="0">
                <a:solidFill>
                  <a:schemeClr val="bg1"/>
                </a:solidFill>
                <a:latin typeface="Times New Roman" panose="02020603050405020304" pitchFamily="18" charset="0"/>
                <a:cs typeface="Times New Roman" panose="02020603050405020304" pitchFamily="18" charset="0"/>
              </a:rPr>
              <a:t>1 – Healthy Churches guard the gospel</a:t>
            </a:r>
            <a:endParaRPr lang="en-US" sz="2800" dirty="0">
              <a:solidFill>
                <a:schemeClr val="bg1"/>
              </a:solidFill>
              <a:latin typeface="Times New Roman" panose="02020603050405020304" pitchFamily="18" charset="0"/>
              <a:cs typeface="Times New Roman" panose="02020603050405020304" pitchFamily="18" charset="0"/>
            </a:endParaRPr>
          </a:p>
          <a:p>
            <a:pPr marL="179388" lvl="2">
              <a:lnSpc>
                <a:spcPct val="150000"/>
              </a:lnSpc>
            </a:pPr>
            <a:r>
              <a:rPr lang="en-US" sz="2800" b="1" dirty="0">
                <a:solidFill>
                  <a:schemeClr val="bg1"/>
                </a:solidFill>
                <a:latin typeface="Times New Roman" panose="02020603050405020304" pitchFamily="18" charset="0"/>
                <a:cs typeface="Times New Roman" panose="02020603050405020304" pitchFamily="18" charset="0"/>
              </a:rPr>
              <a:t>2 – Healthy Churches pray</a:t>
            </a:r>
            <a:endParaRPr lang="en-US" sz="2800" dirty="0">
              <a:solidFill>
                <a:schemeClr val="bg1"/>
              </a:solidFill>
              <a:latin typeface="Times New Roman" panose="02020603050405020304" pitchFamily="18" charset="0"/>
              <a:cs typeface="Times New Roman" panose="02020603050405020304" pitchFamily="18" charset="0"/>
            </a:endParaRPr>
          </a:p>
          <a:p>
            <a:pPr marL="179388" lvl="2">
              <a:lnSpc>
                <a:spcPct val="150000"/>
              </a:lnSpc>
            </a:pPr>
            <a:r>
              <a:rPr lang="en-US" sz="2800" b="1" dirty="0">
                <a:solidFill>
                  <a:schemeClr val="bg1"/>
                </a:solidFill>
                <a:latin typeface="Times New Roman" panose="02020603050405020304" pitchFamily="18" charset="0"/>
                <a:cs typeface="Times New Roman" panose="02020603050405020304" pitchFamily="18" charset="0"/>
              </a:rPr>
              <a:t>3 – Healthy Churches develop godly leaders</a:t>
            </a:r>
            <a:endParaRPr lang="en-US" sz="2800" dirty="0">
              <a:solidFill>
                <a:schemeClr val="bg1"/>
              </a:solidFill>
              <a:latin typeface="Times New Roman" panose="02020603050405020304" pitchFamily="18" charset="0"/>
              <a:cs typeface="Times New Roman" panose="02020603050405020304" pitchFamily="18" charset="0"/>
            </a:endParaRPr>
          </a:p>
          <a:p>
            <a:pPr marL="179388" lvl="2">
              <a:lnSpc>
                <a:spcPct val="150000"/>
              </a:lnSpc>
            </a:pPr>
            <a:r>
              <a:rPr lang="en-US" sz="2800" b="1" dirty="0">
                <a:solidFill>
                  <a:schemeClr val="bg1"/>
                </a:solidFill>
                <a:latin typeface="Times New Roman" panose="02020603050405020304" pitchFamily="18" charset="0"/>
                <a:cs typeface="Times New Roman" panose="02020603050405020304" pitchFamily="18" charset="0"/>
              </a:rPr>
              <a:t>4 – Healthy Churches are well taught</a:t>
            </a:r>
            <a:endParaRPr lang="en-US" sz="2800" dirty="0">
              <a:solidFill>
                <a:schemeClr val="bg1"/>
              </a:solidFill>
              <a:latin typeface="Times New Roman" panose="02020603050405020304" pitchFamily="18" charset="0"/>
              <a:cs typeface="Times New Roman" panose="02020603050405020304" pitchFamily="18" charset="0"/>
            </a:endParaRPr>
          </a:p>
          <a:p>
            <a:pPr marL="179388" lvl="2">
              <a:lnSpc>
                <a:spcPct val="150000"/>
              </a:lnSpc>
            </a:pPr>
            <a:r>
              <a:rPr lang="en-US" sz="2800" b="1" dirty="0">
                <a:solidFill>
                  <a:schemeClr val="bg1"/>
                </a:solidFill>
                <a:latin typeface="Times New Roman" panose="02020603050405020304" pitchFamily="18" charset="0"/>
                <a:cs typeface="Times New Roman" panose="02020603050405020304" pitchFamily="18" charset="0"/>
              </a:rPr>
              <a:t>5 – Healthy Churches care for each other</a:t>
            </a:r>
            <a:endParaRPr lang="en-US" sz="2800" dirty="0">
              <a:solidFill>
                <a:schemeClr val="bg1"/>
              </a:solidFill>
              <a:latin typeface="Times New Roman" panose="02020603050405020304" pitchFamily="18" charset="0"/>
              <a:cs typeface="Times New Roman" panose="02020603050405020304" pitchFamily="18" charset="0"/>
            </a:endParaRPr>
          </a:p>
          <a:p>
            <a:pPr marL="179388" lvl="2">
              <a:lnSpc>
                <a:spcPct val="150000"/>
              </a:lnSpc>
            </a:pPr>
            <a:r>
              <a:rPr lang="en-US" sz="2800" b="1" dirty="0">
                <a:solidFill>
                  <a:schemeClr val="bg1"/>
                </a:solidFill>
                <a:latin typeface="Times New Roman" panose="02020603050405020304" pitchFamily="18" charset="0"/>
                <a:cs typeface="Times New Roman" panose="02020603050405020304" pitchFamily="18" charset="0"/>
              </a:rPr>
              <a:t>6 – Healthy Churches avoid worldliness</a:t>
            </a:r>
          </a:p>
          <a:p>
            <a:pPr marL="179388" lvl="2">
              <a:lnSpc>
                <a:spcPct val="150000"/>
              </a:lnSpc>
            </a:pPr>
            <a:endParaRPr lang="en-US" sz="2800" b="1" dirty="0">
              <a:solidFill>
                <a:schemeClr val="bg1"/>
              </a:solidFill>
              <a:latin typeface="Times New Roman" panose="02020603050405020304" pitchFamily="18" charset="0"/>
              <a:cs typeface="Times New Roman" panose="02020603050405020304" pitchFamily="18" charset="0"/>
            </a:endParaRPr>
          </a:p>
          <a:p>
            <a:pPr marL="179388">
              <a:lnSpc>
                <a:spcPct val="150000"/>
              </a:lnSpc>
            </a:pPr>
            <a:endParaRPr lang="en-US" sz="2800" b="1" dirty="0">
              <a:solidFill>
                <a:schemeClr val="bg1"/>
              </a:solidFill>
              <a:latin typeface="Times New Roman" panose="02020603050405020304" pitchFamily="18" charset="0"/>
              <a:cs typeface="Times New Roman" panose="02020603050405020304" pitchFamily="18" charset="0"/>
            </a:endParaRPr>
          </a:p>
          <a:p>
            <a:pPr marL="179388">
              <a:lnSpc>
                <a:spcPct val="150000"/>
              </a:lnSpc>
            </a:pPr>
            <a:endParaRPr lang="en-US" sz="2800" b="1" dirty="0">
              <a:solidFill>
                <a:schemeClr val="bg1"/>
              </a:solidFill>
              <a:latin typeface="Times New Roman" panose="02020603050405020304" pitchFamily="18" charset="0"/>
              <a:cs typeface="Times New Roman" panose="02020603050405020304" pitchFamily="18" charset="0"/>
            </a:endParaRPr>
          </a:p>
          <a:p>
            <a:pPr marL="179388">
              <a:lnSpc>
                <a:spcPct val="150000"/>
              </a:lnSpc>
            </a:pP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22409" t="23096" r="19468" b="15928"/>
          <a:stretch/>
        </p:blipFill>
        <p:spPr>
          <a:xfrm>
            <a:off x="6220326" y="4006516"/>
            <a:ext cx="2923674" cy="2841000"/>
          </a:xfrm>
          <a:prstGeom prst="rect">
            <a:avLst/>
          </a:prstGeom>
          <a:ln>
            <a:noFill/>
          </a:ln>
          <a:effectLst>
            <a:softEdge rad="112500"/>
          </a:effectLst>
        </p:spPr>
      </p:pic>
    </p:spTree>
    <p:extLst>
      <p:ext uri="{BB962C8B-B14F-4D97-AF65-F5344CB8AC3E}">
        <p14:creationId xmlns:p14="http://schemas.microsoft.com/office/powerpoint/2010/main" val="22455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C71B1980-FAB7-544E-893B-1089CAE7DEBD}"/>
              </a:ext>
            </a:extLst>
          </p:cNvPr>
          <p:cNvPicPr/>
          <p:nvPr/>
        </p:nvPicPr>
        <p:blipFill rotWithShape="1">
          <a:blip r:embed="rId2">
            <a:extLst>
              <a:ext uri="{28A0092B-C50C-407E-A947-70E740481C1C}">
                <a14:useLocalDpi xmlns:a14="http://schemas.microsoft.com/office/drawing/2010/main" val="0"/>
              </a:ext>
            </a:extLst>
          </a:blip>
          <a:srcRect l="10404" t="23096" r="10404"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7"/>
            <a:ext cx="2623952" cy="2717219"/>
          </a:xfrm>
          <a:prstGeom prst="rect">
            <a:avLst/>
          </a:prstGeom>
          <a:solidFill>
            <a:schemeClr val="bg1"/>
          </a:solidFill>
        </p:spPr>
        <p:txBody>
          <a:bodyPr wrap="square">
            <a:spAutoFit/>
          </a:bodyPr>
          <a:lstStyle/>
          <a:p>
            <a:pPr algn="ctr">
              <a:lnSpc>
                <a:spcPct val="115000"/>
              </a:lnSpc>
              <a:spcBef>
                <a:spcPts val="900"/>
              </a:spcBef>
            </a:pPr>
            <a:r>
              <a:rPr lang="en-US" sz="30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guard the gospel</a:t>
            </a:r>
            <a:endParaRPr lang="en-US" sz="105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6747794" y="5149009"/>
            <a:ext cx="2134944" cy="434158"/>
          </a:xfrm>
          <a:prstGeom prst="rect">
            <a:avLst/>
          </a:prstGeom>
          <a:solidFill>
            <a:srgbClr val="FF0000"/>
          </a:solidFill>
        </p:spPr>
        <p:txBody>
          <a:bodyPr wrap="none">
            <a:spAutoFit/>
          </a:bodyPr>
          <a:lstStyle/>
          <a:p>
            <a:pPr algn="ctr">
              <a:lnSpc>
                <a:spcPct val="115000"/>
              </a:lnSpc>
              <a:spcBef>
                <a:spcPts val="900"/>
              </a:spcBef>
            </a:pPr>
            <a:r>
              <a:rPr lang="en-US" sz="2100" b="1" dirty="0">
                <a:solidFill>
                  <a:schemeClr val="bg1"/>
                </a:solidFill>
                <a:uFill>
                  <a:solidFill>
                    <a:srgbClr val="000000"/>
                  </a:solidFill>
                </a:uFill>
                <a:latin typeface="Times New Roman" panose="02020603050405020304" pitchFamily="18" charset="0"/>
                <a:ea typeface="Arial Unicode MS"/>
                <a:cs typeface="Arial Unicode MS"/>
              </a:rPr>
              <a:t>1 Timothy 1:1-11</a:t>
            </a:r>
            <a:endParaRPr lang="en-US" sz="105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55498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5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289846-0B16-4408-A6C6-7194A145E476}"/>
              </a:ext>
            </a:extLst>
          </p:cNvPr>
          <p:cNvSpPr/>
          <p:nvPr/>
        </p:nvSpPr>
        <p:spPr>
          <a:xfrm>
            <a:off x="0" y="495841"/>
            <a:ext cx="8819147" cy="5193858"/>
          </a:xfrm>
          <a:prstGeom prst="rect">
            <a:avLst/>
          </a:prstGeom>
          <a:solidFill>
            <a:schemeClr val="bg1"/>
          </a:solidFill>
        </p:spPr>
        <p:txBody>
          <a:bodyPr wrap="square">
            <a:spAutoFit/>
          </a:bodyPr>
          <a:lstStyle/>
          <a:p>
            <a:pPr marL="358775" lvl="2" algn="ctr">
              <a:lnSpc>
                <a:spcPct val="150000"/>
              </a:lnSpc>
            </a:pPr>
            <a:r>
              <a:rPr lang="en-US" sz="2800" b="1" dirty="0">
                <a:latin typeface="Times New Roman" panose="02020603050405020304" pitchFamily="18" charset="0"/>
                <a:cs typeface="Times New Roman" panose="02020603050405020304" pitchFamily="18" charset="0"/>
              </a:rPr>
              <a:t>Acts 20:29-31</a:t>
            </a:r>
            <a:endParaRPr lang="en-US" sz="2800" b="1" baseline="30000" dirty="0">
              <a:latin typeface="Times New Roman" panose="02020603050405020304" pitchFamily="18" charset="0"/>
              <a:cs typeface="Times New Roman" panose="02020603050405020304" pitchFamily="18" charset="0"/>
            </a:endParaRPr>
          </a:p>
          <a:p>
            <a:pPr marL="358775" lvl="2">
              <a:lnSpc>
                <a:spcPct val="150000"/>
              </a:lnSpc>
            </a:pPr>
            <a:r>
              <a:rPr lang="en-US" sz="2800" b="1"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I know that after my departure fierce </a:t>
            </a:r>
            <a:r>
              <a:rPr lang="en-US" sz="2800" u="sng" dirty="0">
                <a:latin typeface="Times New Roman" panose="02020603050405020304" pitchFamily="18" charset="0"/>
                <a:cs typeface="Times New Roman" panose="02020603050405020304" pitchFamily="18" charset="0"/>
              </a:rPr>
              <a:t>wolves </a:t>
            </a:r>
            <a:r>
              <a:rPr lang="en-US" sz="2800" dirty="0">
                <a:latin typeface="Times New Roman" panose="02020603050405020304" pitchFamily="18" charset="0"/>
                <a:cs typeface="Times New Roman" panose="02020603050405020304" pitchFamily="18" charset="0"/>
              </a:rPr>
              <a:t>will come in among you, not sparing the flock; </a:t>
            </a:r>
            <a:r>
              <a:rPr lang="en-US" sz="2800" b="1" baseline="30000" dirty="0">
                <a:latin typeface="Times New Roman" panose="02020603050405020304" pitchFamily="18" charset="0"/>
                <a:cs typeface="Times New Roman" panose="02020603050405020304" pitchFamily="18" charset="0"/>
              </a:rPr>
              <a:t>30 </a:t>
            </a:r>
            <a:r>
              <a:rPr lang="en-US" sz="2800" dirty="0">
                <a:latin typeface="Times New Roman" panose="02020603050405020304" pitchFamily="18" charset="0"/>
                <a:cs typeface="Times New Roman" panose="02020603050405020304" pitchFamily="18" charset="0"/>
              </a:rPr>
              <a:t>and </a:t>
            </a:r>
            <a:r>
              <a:rPr lang="en-US" sz="2800" u="sng" dirty="0">
                <a:latin typeface="Times New Roman" panose="02020603050405020304" pitchFamily="18" charset="0"/>
                <a:cs typeface="Times New Roman" panose="02020603050405020304" pitchFamily="18" charset="0"/>
              </a:rPr>
              <a:t>from among your own selves</a:t>
            </a:r>
            <a:r>
              <a:rPr lang="en-US" sz="2800" dirty="0">
                <a:latin typeface="Times New Roman" panose="02020603050405020304" pitchFamily="18" charset="0"/>
                <a:cs typeface="Times New Roman" panose="02020603050405020304" pitchFamily="18" charset="0"/>
              </a:rPr>
              <a:t> will arise men speaking twisted things, </a:t>
            </a:r>
          </a:p>
          <a:p>
            <a:pPr marL="358775" lvl="2">
              <a:lnSpc>
                <a:spcPct val="150000"/>
              </a:lnSpc>
            </a:pPr>
            <a:r>
              <a:rPr lang="en-US" sz="2800" dirty="0">
                <a:latin typeface="Times New Roman" panose="02020603050405020304" pitchFamily="18" charset="0"/>
                <a:cs typeface="Times New Roman" panose="02020603050405020304" pitchFamily="18" charset="0"/>
              </a:rPr>
              <a:t>to draw away the disciples after them. </a:t>
            </a:r>
          </a:p>
          <a:p>
            <a:pPr marL="358775" lvl="2">
              <a:lnSpc>
                <a:spcPct val="150000"/>
              </a:lnSpc>
            </a:pPr>
            <a:r>
              <a:rPr lang="en-US" sz="2800" b="1" baseline="30000" dirty="0">
                <a:latin typeface="Times New Roman" panose="02020603050405020304" pitchFamily="18" charset="0"/>
                <a:cs typeface="Times New Roman" panose="02020603050405020304" pitchFamily="18" charset="0"/>
              </a:rPr>
              <a:t>31 </a:t>
            </a:r>
            <a:r>
              <a:rPr lang="en-US" sz="2800" dirty="0">
                <a:latin typeface="Times New Roman" panose="02020603050405020304" pitchFamily="18" charset="0"/>
                <a:cs typeface="Times New Roman" panose="02020603050405020304" pitchFamily="18" charset="0"/>
              </a:rPr>
              <a:t>Therefore be alert, remembering that for </a:t>
            </a:r>
          </a:p>
          <a:p>
            <a:pPr marL="358775" lvl="2">
              <a:lnSpc>
                <a:spcPct val="150000"/>
              </a:lnSpc>
            </a:pPr>
            <a:r>
              <a:rPr lang="en-US" sz="2800" dirty="0">
                <a:latin typeface="Times New Roman" panose="02020603050405020304" pitchFamily="18" charset="0"/>
                <a:cs typeface="Times New Roman" panose="02020603050405020304" pitchFamily="18" charset="0"/>
              </a:rPr>
              <a:t>three years I did not cease night or day to </a:t>
            </a:r>
          </a:p>
          <a:p>
            <a:pPr marL="358775" lvl="2">
              <a:lnSpc>
                <a:spcPct val="150000"/>
              </a:lnSpc>
            </a:pPr>
            <a:r>
              <a:rPr lang="en-US" sz="2800" dirty="0">
                <a:latin typeface="Times New Roman" panose="02020603050405020304" pitchFamily="18" charset="0"/>
                <a:cs typeface="Times New Roman" panose="02020603050405020304" pitchFamily="18" charset="0"/>
              </a:rPr>
              <a:t>admonish every one with tears. </a:t>
            </a:r>
            <a:endParaRPr lang="en-US" sz="1600" dirty="0"/>
          </a:p>
        </p:txBody>
      </p:sp>
      <p:pic>
        <p:nvPicPr>
          <p:cNvPr id="5" name="Picture 4" descr="A person wearing a costume&#10;&#10;Description automatically generated">
            <a:extLst>
              <a:ext uri="{FF2B5EF4-FFF2-40B4-BE49-F238E27FC236}">
                <a16:creationId xmlns:a16="http://schemas.microsoft.com/office/drawing/2014/main" id="{5E770F0C-640B-574F-9289-135457097D10}"/>
              </a:ext>
            </a:extLst>
          </p:cNvPr>
          <p:cNvPicPr/>
          <p:nvPr/>
        </p:nvPicPr>
        <p:blipFill rotWithShape="1">
          <a:blip r:embed="rId3">
            <a:extLst>
              <a:ext uri="{28A0092B-C50C-407E-A947-70E740481C1C}">
                <a14:useLocalDpi xmlns:a14="http://schemas.microsoft.com/office/drawing/2010/main" val="0"/>
              </a:ext>
            </a:extLst>
          </a:blip>
          <a:srcRect l="22409" t="23096" r="19468" b="15928"/>
          <a:stretch/>
        </p:blipFill>
        <p:spPr>
          <a:xfrm>
            <a:off x="6598158" y="4181945"/>
            <a:ext cx="2664619" cy="2657476"/>
          </a:xfrm>
          <a:prstGeom prst="rect">
            <a:avLst/>
          </a:prstGeom>
          <a:ln>
            <a:noFill/>
          </a:ln>
          <a:effectLst>
            <a:softEdge rad="112500"/>
          </a:effectLst>
        </p:spPr>
      </p:pic>
    </p:spTree>
    <p:extLst>
      <p:ext uri="{BB962C8B-B14F-4D97-AF65-F5344CB8AC3E}">
        <p14:creationId xmlns:p14="http://schemas.microsoft.com/office/powerpoint/2010/main" val="1868281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5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DE7181-3D27-407D-BB38-E8F3C722E431}"/>
              </a:ext>
            </a:extLst>
          </p:cNvPr>
          <p:cNvSpPr/>
          <p:nvPr/>
        </p:nvSpPr>
        <p:spPr>
          <a:xfrm>
            <a:off x="235744" y="530790"/>
            <a:ext cx="8493728" cy="584775"/>
          </a:xfrm>
          <a:prstGeom prst="rect">
            <a:avLst/>
          </a:prstGeom>
          <a:solidFill>
            <a:schemeClr val="bg1"/>
          </a:solidFill>
        </p:spPr>
        <p:txBody>
          <a:bodyPr wrap="square">
            <a:spAutoFit/>
          </a:bodyPr>
          <a:lstStyle/>
          <a:p>
            <a:r>
              <a:rPr lang="en-US" sz="3200" i="1" dirty="0">
                <a:latin typeface="Times New Roman" panose="02020603050405020304" pitchFamily="18" charset="0"/>
                <a:cs typeface="Times New Roman" panose="02020603050405020304" pitchFamily="18" charset="0"/>
              </a:rPr>
              <a:t>Recognize the authority of the gospel </a:t>
            </a:r>
            <a:r>
              <a:rPr lang="en-US" sz="3200" dirty="0">
                <a:latin typeface="Times New Roman" panose="02020603050405020304" pitchFamily="18" charset="0"/>
                <a:cs typeface="Times New Roman" panose="02020603050405020304" pitchFamily="18" charset="0"/>
              </a:rPr>
              <a:t>(vs. 1-2)</a:t>
            </a:r>
            <a:endParaRPr lang="en-US" sz="32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40E32F0-0AF5-41C9-A216-6A5398F1DC9A}"/>
              </a:ext>
            </a:extLst>
          </p:cNvPr>
          <p:cNvSpPr/>
          <p:nvPr/>
        </p:nvSpPr>
        <p:spPr>
          <a:xfrm>
            <a:off x="235744" y="1550699"/>
            <a:ext cx="6234790" cy="4031873"/>
          </a:xfrm>
          <a:prstGeom prst="rect">
            <a:avLst/>
          </a:prstGeom>
          <a:solidFill>
            <a:schemeClr val="tx1"/>
          </a:solidFill>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Ephesians 2:19-20</a:t>
            </a:r>
            <a:endParaRPr lang="en-US" sz="3200" b="1" baseline="30000" dirty="0">
              <a:solidFill>
                <a:schemeClr val="bg1"/>
              </a:solidFill>
              <a:latin typeface="Times New Roman" panose="02020603050405020304" pitchFamily="18" charset="0"/>
              <a:cs typeface="Times New Roman" panose="02020603050405020304" pitchFamily="18" charset="0"/>
            </a:endParaRPr>
          </a:p>
          <a:p>
            <a:pPr algn="ctr"/>
            <a:r>
              <a:rPr lang="en-US" sz="3200" b="1" baseline="30000" dirty="0">
                <a:solidFill>
                  <a:schemeClr val="bg1"/>
                </a:solidFill>
                <a:latin typeface="Times New Roman" panose="02020603050405020304" pitchFamily="18" charset="0"/>
                <a:cs typeface="Times New Roman" panose="02020603050405020304" pitchFamily="18" charset="0"/>
              </a:rPr>
              <a:t>19 </a:t>
            </a:r>
            <a:r>
              <a:rPr lang="en-US" sz="3200" dirty="0">
                <a:solidFill>
                  <a:schemeClr val="bg1"/>
                </a:solidFill>
                <a:latin typeface="Times New Roman" panose="02020603050405020304" pitchFamily="18" charset="0"/>
                <a:cs typeface="Times New Roman" panose="02020603050405020304" pitchFamily="18" charset="0"/>
              </a:rPr>
              <a:t>So then you are no longer strangers and aliens, but you are fellow citizens with the saints and members of the household of God, </a:t>
            </a:r>
            <a:r>
              <a:rPr lang="en-US" sz="3200" b="1" baseline="30000" dirty="0">
                <a:solidFill>
                  <a:schemeClr val="bg1"/>
                </a:solidFill>
                <a:latin typeface="Times New Roman" panose="02020603050405020304" pitchFamily="18" charset="0"/>
                <a:cs typeface="Times New Roman" panose="02020603050405020304" pitchFamily="18" charset="0"/>
              </a:rPr>
              <a:t>20 </a:t>
            </a:r>
            <a:r>
              <a:rPr lang="en-US" sz="3200" dirty="0">
                <a:solidFill>
                  <a:schemeClr val="bg1"/>
                </a:solidFill>
                <a:latin typeface="Times New Roman" panose="02020603050405020304" pitchFamily="18" charset="0"/>
                <a:cs typeface="Times New Roman" panose="02020603050405020304" pitchFamily="18" charset="0"/>
              </a:rPr>
              <a:t>built on </a:t>
            </a:r>
            <a:r>
              <a:rPr lang="en-US" sz="3200" u="sng" dirty="0">
                <a:solidFill>
                  <a:schemeClr val="bg1"/>
                </a:solidFill>
                <a:latin typeface="Times New Roman" panose="02020603050405020304" pitchFamily="18" charset="0"/>
                <a:cs typeface="Times New Roman" panose="02020603050405020304" pitchFamily="18" charset="0"/>
              </a:rPr>
              <a:t>the foundation of the apostles and prophets</a:t>
            </a:r>
            <a:r>
              <a:rPr lang="en-US" sz="3200" dirty="0">
                <a:solidFill>
                  <a:schemeClr val="bg1"/>
                </a:solidFill>
                <a:latin typeface="Times New Roman" panose="02020603050405020304" pitchFamily="18" charset="0"/>
                <a:cs typeface="Times New Roman" panose="02020603050405020304" pitchFamily="18" charset="0"/>
              </a:rPr>
              <a:t>, Christ Jesus himself being the cornerstone</a:t>
            </a:r>
          </a:p>
        </p:txBody>
      </p:sp>
      <p:pic>
        <p:nvPicPr>
          <p:cNvPr id="7" name="Picture 6" descr="A person wearing a costume&#10;&#10;Description automatically generated">
            <a:extLst>
              <a:ext uri="{FF2B5EF4-FFF2-40B4-BE49-F238E27FC236}">
                <a16:creationId xmlns:a16="http://schemas.microsoft.com/office/drawing/2014/main" id="{FACC278F-5701-FC4B-97F2-86464C033479}"/>
              </a:ext>
            </a:extLst>
          </p:cNvPr>
          <p:cNvPicPr/>
          <p:nvPr/>
        </p:nvPicPr>
        <p:blipFill rotWithShape="1">
          <a:blip r:embed="rId3">
            <a:extLst>
              <a:ext uri="{28A0092B-C50C-407E-A947-70E740481C1C}">
                <a14:useLocalDpi xmlns:a14="http://schemas.microsoft.com/office/drawing/2010/main" val="0"/>
              </a:ext>
            </a:extLst>
          </a:blip>
          <a:srcRect l="22409" t="23096" r="19468" b="15928"/>
          <a:stretch/>
        </p:blipFill>
        <p:spPr>
          <a:xfrm>
            <a:off x="6598158" y="4181945"/>
            <a:ext cx="2664619" cy="2657476"/>
          </a:xfrm>
          <a:prstGeom prst="rect">
            <a:avLst/>
          </a:prstGeom>
          <a:ln>
            <a:noFill/>
          </a:ln>
          <a:effectLst>
            <a:softEdge rad="112500"/>
          </a:effectLst>
        </p:spPr>
      </p:pic>
    </p:spTree>
    <p:extLst>
      <p:ext uri="{BB962C8B-B14F-4D97-AF65-F5344CB8AC3E}">
        <p14:creationId xmlns:p14="http://schemas.microsoft.com/office/powerpoint/2010/main" val="3429839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483</TotalTime>
  <Words>544</Words>
  <Application>Microsoft Macintosh PowerPoint</Application>
  <PresentationFormat>On-screen Show (4:3)</PresentationFormat>
  <Paragraphs>63</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Castellar</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20</cp:revision>
  <dcterms:created xsi:type="dcterms:W3CDTF">2020-06-03T06:59:24Z</dcterms:created>
  <dcterms:modified xsi:type="dcterms:W3CDTF">2020-06-07T03:26:11Z</dcterms:modified>
</cp:coreProperties>
</file>